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sldIdLst>
    <p:sldId id="283" r:id="rId2"/>
    <p:sldId id="256" r:id="rId3"/>
    <p:sldId id="257" r:id="rId4"/>
    <p:sldId id="268" r:id="rId5"/>
    <p:sldId id="274" r:id="rId6"/>
    <p:sldId id="271" r:id="rId7"/>
    <p:sldId id="272" r:id="rId8"/>
    <p:sldId id="273" r:id="rId9"/>
    <p:sldId id="259" r:id="rId10"/>
    <p:sldId id="276" r:id="rId11"/>
    <p:sldId id="277" r:id="rId12"/>
    <p:sldId id="279" r:id="rId13"/>
    <p:sldId id="281" r:id="rId14"/>
    <p:sldId id="275" r:id="rId15"/>
    <p:sldId id="269" r:id="rId16"/>
    <p:sldId id="270" r:id="rId17"/>
    <p:sldId id="262" r:id="rId18"/>
    <p:sldId id="282" r:id="rId19"/>
    <p:sldId id="265" r:id="rId20"/>
    <p:sldId id="266" r:id="rId21"/>
    <p:sldId id="267" r:id="rId22"/>
    <p:sldId id="278" r:id="rId23"/>
    <p:sldId id="280" r:id="rId24"/>
    <p:sldId id="284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C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3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6CC65-8CD7-462F-9A71-52176C40C1C4}" type="datetimeFigureOut">
              <a:rPr lang="en-IN" smtClean="0"/>
              <a:pPr/>
              <a:t>06-05-2025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F579C-0585-4FE2-8811-934CD53C912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3661006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6CC65-8CD7-462F-9A71-52176C40C1C4}" type="datetimeFigureOut">
              <a:rPr lang="en-IN" smtClean="0"/>
              <a:pPr/>
              <a:t>06-05-2025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F579C-0585-4FE2-8811-934CD53C912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232383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6CC65-8CD7-462F-9A71-52176C40C1C4}" type="datetimeFigureOut">
              <a:rPr lang="en-IN" smtClean="0"/>
              <a:pPr/>
              <a:t>06-05-2025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F579C-0585-4FE2-8811-934CD53C912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707611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6CC65-8CD7-462F-9A71-52176C40C1C4}" type="datetimeFigureOut">
              <a:rPr lang="en-IN" smtClean="0"/>
              <a:pPr/>
              <a:t>06-05-2025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F579C-0585-4FE2-8811-934CD53C912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66281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6CC65-8CD7-462F-9A71-52176C40C1C4}" type="datetimeFigureOut">
              <a:rPr lang="en-IN" smtClean="0"/>
              <a:pPr/>
              <a:t>06-05-2025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F579C-0585-4FE2-8811-934CD53C912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5830143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6CC65-8CD7-462F-9A71-52176C40C1C4}" type="datetimeFigureOut">
              <a:rPr lang="en-IN" smtClean="0"/>
              <a:pPr/>
              <a:t>06-05-2025</a:t>
            </a:fld>
            <a:endParaRPr lang="en-I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F579C-0585-4FE2-8811-934CD53C912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80218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6CC65-8CD7-462F-9A71-52176C40C1C4}" type="datetimeFigureOut">
              <a:rPr lang="en-IN" smtClean="0"/>
              <a:pPr/>
              <a:t>06-05-2025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F579C-0585-4FE2-8811-934CD53C912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48592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6CC65-8CD7-462F-9A71-52176C40C1C4}" type="datetimeFigureOut">
              <a:rPr lang="en-IN" smtClean="0"/>
              <a:pPr/>
              <a:t>06-05-2025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F579C-0585-4FE2-8811-934CD53C912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923714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6CC65-8CD7-462F-9A71-52176C40C1C4}" type="datetimeFigureOut">
              <a:rPr lang="en-IN" smtClean="0"/>
              <a:pPr/>
              <a:t>06-05-2025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F579C-0585-4FE2-8811-934CD53C912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218718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6CC65-8CD7-462F-9A71-52176C40C1C4}" type="datetimeFigureOut">
              <a:rPr lang="en-IN" smtClean="0"/>
              <a:pPr/>
              <a:t>06-05-2025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IN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F579C-0585-4FE2-8811-934CD53C912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5523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B76CC65-8CD7-462F-9A71-52176C40C1C4}" type="datetimeFigureOut">
              <a:rPr lang="en-IN" smtClean="0"/>
              <a:pPr/>
              <a:t>06-05-2025</a:t>
            </a:fld>
            <a:endParaRPr lang="en-I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F579C-0585-4FE2-8811-934CD53C912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966865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CB76CC65-8CD7-462F-9A71-52176C40C1C4}" type="datetimeFigureOut">
              <a:rPr lang="en-IN" smtClean="0"/>
              <a:pPr/>
              <a:t>06-05-2025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F1F579C-0585-4FE2-8811-934CD53C912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50439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535" y="533618"/>
            <a:ext cx="10185010" cy="615914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en-GB" dirty="0"/>
              <a:t>Reassessing Cognitive Poetics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1632857"/>
            <a:ext cx="4271771" cy="4107169"/>
          </a:xfrm>
        </p:spPr>
        <p:txBody>
          <a:bodyPr/>
          <a:lstStyle/>
          <a:p>
            <a:pPr marL="0" indent="0">
              <a:buNone/>
            </a:pPr>
            <a:endParaRPr lang="en-GB" sz="2000" dirty="0"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endParaRPr lang="en-GB" sz="2000" dirty="0"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endParaRPr lang="en-GB" sz="2000" dirty="0"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r>
              <a:rPr lang="en-GB" sz="2000" dirty="0">
                <a:latin typeface="Baskerville Old Face" panose="02020602080505020303" pitchFamily="18" charset="0"/>
              </a:rPr>
              <a:t>Dr. Madhu Kamra </a:t>
            </a:r>
          </a:p>
          <a:p>
            <a:pPr marL="0" indent="0">
              <a:buNone/>
            </a:pPr>
            <a:r>
              <a:rPr lang="en-GB" sz="2000" dirty="0" smtClean="0">
                <a:latin typeface="Baskerville Old Face" panose="02020602080505020303" pitchFamily="18" charset="0"/>
              </a:rPr>
              <a:t>Head, Dept. of English</a:t>
            </a:r>
            <a:r>
              <a:rPr lang="en-GB" sz="2000" dirty="0" smtClean="0">
                <a:latin typeface="Baskerville Old Face" panose="02020602080505020303" pitchFamily="18" charset="0"/>
              </a:rPr>
              <a:t> </a:t>
            </a:r>
            <a:endParaRPr lang="en-GB" sz="2000" dirty="0"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r>
              <a:rPr lang="en-GB" sz="2000" dirty="0" err="1" smtClean="0">
                <a:latin typeface="Baskerville Old Face" panose="02020602080505020303" pitchFamily="18" charset="0"/>
              </a:rPr>
              <a:t>Durga</a:t>
            </a:r>
            <a:r>
              <a:rPr lang="en-GB" sz="2000" dirty="0" smtClean="0">
                <a:latin typeface="Baskerville Old Face" panose="02020602080505020303" pitchFamily="18" charset="0"/>
              </a:rPr>
              <a:t> </a:t>
            </a:r>
            <a:r>
              <a:rPr lang="en-GB" sz="2000" dirty="0" err="1" smtClean="0">
                <a:latin typeface="Baskerville Old Face" panose="02020602080505020303" pitchFamily="18" charset="0"/>
              </a:rPr>
              <a:t>Mahavidyalaya</a:t>
            </a:r>
            <a:r>
              <a:rPr lang="en-GB" sz="2000" dirty="0" smtClean="0">
                <a:latin typeface="Baskerville Old Face" panose="02020602080505020303" pitchFamily="18" charset="0"/>
              </a:rPr>
              <a:t>, Raipur</a:t>
            </a:r>
            <a:endParaRPr lang="en-GB" sz="2000" dirty="0"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r>
              <a:rPr lang="en-GB" sz="2000" dirty="0">
                <a:latin typeface="Baskerville Old Face" panose="02020602080505020303" pitchFamily="18" charset="0"/>
              </a:rPr>
              <a:t>Raipur, Chhattisgarh</a:t>
            </a:r>
          </a:p>
          <a:p>
            <a:pPr marL="0" indent="0">
              <a:buNone/>
            </a:pPr>
            <a:endParaRPr lang="en-GB" dirty="0">
              <a:latin typeface="Baskerville Old Face" panose="02020602080505020303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23164" y="2476619"/>
            <a:ext cx="2817783" cy="2419643"/>
          </a:xfrm>
          <a:scene3d>
            <a:camera prst="orthographicFront"/>
            <a:lightRig rig="threePt" dir="t"/>
          </a:scene3d>
          <a:sp3d extrusionH="76200">
            <a:bevelT w="101600" prst="riblet"/>
            <a:bevelB w="101600" prst="riblet"/>
            <a:extrusionClr>
              <a:schemeClr val="accent1">
                <a:lumMod val="40000"/>
                <a:lumOff val="60000"/>
              </a:schemeClr>
            </a:extrusionClr>
          </a:sp3d>
        </p:spPr>
      </p:pic>
    </p:spTree>
    <p:extLst>
      <p:ext uri="{BB962C8B-B14F-4D97-AF65-F5344CB8AC3E}">
        <p14:creationId xmlns:p14="http://schemas.microsoft.com/office/powerpoint/2010/main" xmlns="" val="3523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4258" y="417267"/>
            <a:ext cx="10283483" cy="609674"/>
          </a:xfrm>
        </p:spPr>
        <p:txBody>
          <a:bodyPr>
            <a:noAutofit/>
          </a:bodyPr>
          <a:lstStyle/>
          <a:p>
            <a:r>
              <a:rPr lang="en-GB" sz="2800" dirty="0"/>
              <a:t>Types of Discourse World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4257" y="1547446"/>
            <a:ext cx="10283483" cy="5050302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Epistemic World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Speculative World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Intention World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Wish World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Obligation World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Fantasy World</a:t>
            </a:r>
          </a:p>
        </p:txBody>
      </p:sp>
    </p:spTree>
    <p:extLst>
      <p:ext uri="{BB962C8B-B14F-4D97-AF65-F5344CB8AC3E}">
        <p14:creationId xmlns:p14="http://schemas.microsoft.com/office/powerpoint/2010/main" xmlns="" val="2292654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2747" y="389132"/>
            <a:ext cx="10413610" cy="651878"/>
          </a:xfrm>
        </p:spPr>
        <p:txBody>
          <a:bodyPr>
            <a:no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Measuring Dimensions of Discourse world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2747" y="1448971"/>
            <a:ext cx="10413610" cy="5162843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Accessibility of objects:</a:t>
            </a:r>
          </a:p>
          <a:p>
            <a:pPr algn="just"/>
            <a:r>
              <a:rPr lang="en-GB" dirty="0">
                <a:solidFill>
                  <a:schemeClr val="bg1"/>
                </a:solidFill>
              </a:rPr>
              <a:t>            a. Properties </a:t>
            </a:r>
          </a:p>
          <a:p>
            <a:pPr algn="just"/>
            <a:r>
              <a:rPr lang="en-GB" dirty="0">
                <a:solidFill>
                  <a:schemeClr val="bg1"/>
                </a:solidFill>
              </a:rPr>
              <a:t>            b. Inventory</a:t>
            </a:r>
          </a:p>
          <a:p>
            <a:pPr marL="457200" indent="-457200" algn="just">
              <a:buAutoNum type="arabicPeriod" startAt="2"/>
            </a:pPr>
            <a:r>
              <a:rPr lang="en-GB" dirty="0">
                <a:solidFill>
                  <a:schemeClr val="bg1"/>
                </a:solidFill>
              </a:rPr>
              <a:t>Accessibility of Time</a:t>
            </a:r>
          </a:p>
          <a:p>
            <a:pPr marL="457200" indent="-457200" algn="just">
              <a:buAutoNum type="arabicPeriod" startAt="2"/>
            </a:pPr>
            <a:r>
              <a:rPr lang="en-GB" dirty="0">
                <a:solidFill>
                  <a:schemeClr val="bg1"/>
                </a:solidFill>
              </a:rPr>
              <a:t>Accessibility of Nature</a:t>
            </a:r>
          </a:p>
          <a:p>
            <a:pPr marL="457200" indent="-457200" algn="just">
              <a:buAutoNum type="arabicPeriod" startAt="2"/>
            </a:pPr>
            <a:r>
              <a:rPr lang="en-GB" dirty="0">
                <a:solidFill>
                  <a:schemeClr val="bg1"/>
                </a:solidFill>
              </a:rPr>
              <a:t>Accessibility of Language </a:t>
            </a:r>
          </a:p>
        </p:txBody>
      </p:sp>
    </p:spTree>
    <p:extLst>
      <p:ext uri="{BB962C8B-B14F-4D97-AF65-F5344CB8AC3E}">
        <p14:creationId xmlns:p14="http://schemas.microsoft.com/office/powerpoint/2010/main" xmlns="" val="7109589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4988" y="348939"/>
            <a:ext cx="10731137" cy="539336"/>
          </a:xfrm>
        </p:spPr>
        <p:txBody>
          <a:bodyPr>
            <a:noAutofit/>
          </a:bodyPr>
          <a:lstStyle/>
          <a:p>
            <a:r>
              <a:rPr lang="en-GB" sz="2800" dirty="0"/>
              <a:t>Sub world and Types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4987" y="1293223"/>
            <a:ext cx="10731137" cy="5003074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b="1" dirty="0">
                <a:solidFill>
                  <a:schemeClr val="bg1"/>
                </a:solidFill>
              </a:rPr>
              <a:t>Sub World</a:t>
            </a:r>
            <a:r>
              <a:rPr lang="en-GB" dirty="0">
                <a:solidFill>
                  <a:schemeClr val="bg1"/>
                </a:solidFill>
              </a:rPr>
              <a:t> – Sub world are short – timed worlds within the discourse world or Text world.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GB" dirty="0">
              <a:solidFill>
                <a:schemeClr val="bg1"/>
              </a:solidFill>
            </a:endParaRP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bg1"/>
                </a:solidFill>
              </a:rPr>
              <a:t>Types of Sub World	</a:t>
            </a:r>
          </a:p>
          <a:p>
            <a:pPr lvl="1" algn="just"/>
            <a:endParaRPr lang="en-GB" dirty="0">
              <a:solidFill>
                <a:schemeClr val="bg1"/>
              </a:solidFill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Desire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Attitude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Purpose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Epistemic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894110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6815" y="248455"/>
            <a:ext cx="10301067" cy="581539"/>
          </a:xfrm>
        </p:spPr>
        <p:txBody>
          <a:bodyPr>
            <a:noAutofit/>
          </a:bodyPr>
          <a:lstStyle/>
          <a:p>
            <a:r>
              <a:rPr lang="en-GB" sz="2800" dirty="0"/>
              <a:t>Schema and script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6815" y="1136470"/>
            <a:ext cx="10301067" cy="5760720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dirty="0">
                <a:solidFill>
                  <a:schemeClr val="bg1"/>
                </a:solidFill>
              </a:rPr>
              <a:t>Schema - our background knowledge for understanding. </a:t>
            </a:r>
          </a:p>
          <a:p>
            <a:pPr algn="just"/>
            <a:r>
              <a:rPr lang="en-GB" dirty="0">
                <a:solidFill>
                  <a:schemeClr val="bg1"/>
                </a:solidFill>
              </a:rPr>
              <a:t>	E.g., Schema for pen/ Sword schema for dog/ owl.</a:t>
            </a:r>
          </a:p>
          <a:p>
            <a:pPr algn="just"/>
            <a:endParaRPr lang="en-GB" dirty="0">
              <a:solidFill>
                <a:schemeClr val="bg1"/>
              </a:solidFill>
            </a:endParaRPr>
          </a:p>
          <a:p>
            <a:pPr algn="just"/>
            <a:r>
              <a:rPr lang="en-GB" dirty="0">
                <a:solidFill>
                  <a:schemeClr val="bg1"/>
                </a:solidFill>
              </a:rPr>
              <a:t>Schemata the units of knowledge about everything we experience.</a:t>
            </a:r>
          </a:p>
          <a:p>
            <a:pPr algn="just"/>
            <a:endParaRPr lang="en-GB" dirty="0">
              <a:solidFill>
                <a:schemeClr val="bg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GB" dirty="0">
                <a:solidFill>
                  <a:schemeClr val="bg1"/>
                </a:solidFill>
              </a:rPr>
              <a:t>Three Schemas – 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bg1"/>
                </a:solidFill>
              </a:rPr>
              <a:t>World Schema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bg1"/>
                </a:solidFill>
              </a:rPr>
              <a:t>Text Schema 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bg1"/>
                </a:solidFill>
              </a:rPr>
              <a:t>Language Schema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endParaRPr lang="en-GB" dirty="0">
              <a:solidFill>
                <a:schemeClr val="bg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GB" dirty="0">
                <a:solidFill>
                  <a:schemeClr val="bg1"/>
                </a:solidFill>
              </a:rPr>
              <a:t>Schema evolves through –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Accretion – Adding new facts.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Turning – Modification of facts within schema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Reconstructing – Creating of new Schemas    </a:t>
            </a:r>
          </a:p>
          <a:p>
            <a:pPr lvl="1" algn="just"/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0963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26476" y="375064"/>
            <a:ext cx="10526151" cy="609674"/>
          </a:xfrm>
        </p:spPr>
        <p:txBody>
          <a:bodyPr>
            <a:noAutofit/>
          </a:bodyPr>
          <a:lstStyle/>
          <a:p>
            <a:r>
              <a:rPr lang="en-GB" sz="2800" dirty="0"/>
              <a:t>Mental</a:t>
            </a:r>
            <a:r>
              <a:rPr lang="en-GB" sz="3200" dirty="0"/>
              <a:t> </a:t>
            </a:r>
            <a:r>
              <a:rPr lang="en-GB" sz="2800" dirty="0"/>
              <a:t>space and types </a:t>
            </a:r>
            <a:endParaRPr lang="en-GB" sz="32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826475" y="1392702"/>
            <a:ext cx="10526151" cy="5120640"/>
          </a:xfrm>
        </p:spPr>
        <p:txBody>
          <a:bodyPr>
            <a:normAutofit lnSpcReduction="10000"/>
          </a:bodyPr>
          <a:lstStyle/>
          <a:p>
            <a:pPr algn="l"/>
            <a:r>
              <a:rPr lang="en-GB" dirty="0">
                <a:solidFill>
                  <a:schemeClr val="bg1"/>
                </a:solidFill>
              </a:rPr>
              <a:t>Helps in the comprehension of the story real/unreal/happening.</a:t>
            </a:r>
          </a:p>
          <a:p>
            <a:pPr algn="l"/>
            <a:endParaRPr lang="en-GB" dirty="0">
              <a:solidFill>
                <a:schemeClr val="bg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GB" dirty="0">
                <a:solidFill>
                  <a:schemeClr val="bg1"/>
                </a:solidFill>
              </a:rPr>
              <a:t>Four types of Mental space:</a:t>
            </a:r>
          </a:p>
          <a:p>
            <a:pPr algn="l"/>
            <a:endParaRPr lang="en-GB" dirty="0">
              <a:solidFill>
                <a:schemeClr val="bg1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Time Spaces – Current, Future or Past.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Space Spaces – Geographical or Locative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Domain Spaces -  Area of Doing/ working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Hypothetical Spaces – a. Conditional Situation </a:t>
            </a:r>
          </a:p>
          <a:p>
            <a:pPr algn="l"/>
            <a:r>
              <a:rPr lang="en-GB" dirty="0">
                <a:solidFill>
                  <a:schemeClr val="bg1"/>
                </a:solidFill>
              </a:rPr>
              <a:t>		     	     b. Unrealised Possibilities </a:t>
            </a:r>
          </a:p>
        </p:txBody>
      </p:sp>
    </p:spTree>
    <p:extLst>
      <p:ext uri="{BB962C8B-B14F-4D97-AF65-F5344CB8AC3E}">
        <p14:creationId xmlns:p14="http://schemas.microsoft.com/office/powerpoint/2010/main" xmlns="" val="17725153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BE5645-5030-474F-A8FA-643181C83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095" y="458255"/>
            <a:ext cx="10774017" cy="599065"/>
          </a:xfrm>
        </p:spPr>
        <p:txBody>
          <a:bodyPr>
            <a:noAutofit/>
          </a:bodyPr>
          <a:lstStyle/>
          <a:p>
            <a:r>
              <a:rPr lang="en-US" sz="2500" dirty="0"/>
              <a:t>Action Chain - defined</a:t>
            </a:r>
            <a:endParaRPr lang="en-IN" sz="2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3B4DE86-4038-4B04-8955-5DB50BA5BA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095" y="1762540"/>
            <a:ext cx="10774017" cy="4770782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The roles that different participants (People, animal, machine or airy agents) play are based on Role Archetypes.</a:t>
            </a:r>
          </a:p>
          <a:p>
            <a:pPr marL="342900" indent="-342900">
              <a:buFont typeface="+mj-lt"/>
              <a:buAutoNum type="arabicPeriod"/>
            </a:pPr>
            <a:endParaRPr lang="en-IN" dirty="0"/>
          </a:p>
          <a:p>
            <a:pPr marL="342900" indent="-342900">
              <a:buFont typeface="+mj-lt"/>
              <a:buAutoNum type="arabicPeriod"/>
            </a:pPr>
            <a:r>
              <a:rPr lang="en-IN" dirty="0"/>
              <a:t>Roles constitute action to construct </a:t>
            </a:r>
            <a:r>
              <a:rPr lang="en-IN" b="1" dirty="0"/>
              <a:t>Thematic Relationships</a:t>
            </a:r>
            <a:r>
              <a:rPr lang="en-IN" dirty="0"/>
              <a:t>.</a:t>
            </a:r>
          </a:p>
          <a:p>
            <a:pPr marL="342900" indent="-342900">
              <a:buFont typeface="+mj-lt"/>
              <a:buAutoNum type="arabicPeriod"/>
            </a:pPr>
            <a:endParaRPr lang="en-IN" dirty="0"/>
          </a:p>
          <a:p>
            <a:pPr marL="0" indent="0">
              <a:buNone/>
            </a:pPr>
            <a:r>
              <a:rPr lang="en-IN" dirty="0"/>
              <a:t>		Zero -  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786828C-CE51-4C91-8F49-49FFF876EA41}"/>
              </a:ext>
            </a:extLst>
          </p:cNvPr>
          <p:cNvSpPr txBox="1"/>
          <p:nvPr/>
        </p:nvSpPr>
        <p:spPr>
          <a:xfrm>
            <a:off x="3376246" y="3690731"/>
            <a:ext cx="1266092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Agent </a:t>
            </a:r>
          </a:p>
          <a:p>
            <a:r>
              <a:rPr lang="en-US" dirty="0"/>
              <a:t>Patient</a:t>
            </a:r>
          </a:p>
          <a:p>
            <a:r>
              <a:rPr lang="en-US" dirty="0"/>
              <a:t>Instrument</a:t>
            </a:r>
          </a:p>
          <a:p>
            <a:r>
              <a:rPr lang="en-US" dirty="0"/>
              <a:t>Experience</a:t>
            </a:r>
          </a:p>
          <a:p>
            <a:r>
              <a:rPr lang="en-US" dirty="0"/>
              <a:t>Mover 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F5F62D4-1425-40B3-8678-BFA3DFB02163}"/>
              </a:ext>
            </a:extLst>
          </p:cNvPr>
          <p:cNvSpPr txBox="1"/>
          <p:nvPr/>
        </p:nvSpPr>
        <p:spPr>
          <a:xfrm>
            <a:off x="5183944" y="3732934"/>
            <a:ext cx="101990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Absolute</a:t>
            </a:r>
            <a:endParaRPr lang="en-IN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6413F95-8F11-4E2C-B2E5-E666FCA688E2}"/>
              </a:ext>
            </a:extLst>
          </p:cNvPr>
          <p:cNvSpPr txBox="1"/>
          <p:nvPr/>
        </p:nvSpPr>
        <p:spPr>
          <a:xfrm>
            <a:off x="6635264" y="3741502"/>
            <a:ext cx="914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Theme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46580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17CD46-E1D0-4D1E-B990-0F903E55C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095" y="598932"/>
            <a:ext cx="10800521" cy="546056"/>
          </a:xfrm>
        </p:spPr>
        <p:txBody>
          <a:bodyPr>
            <a:noAutofit/>
          </a:bodyPr>
          <a:lstStyle/>
          <a:p>
            <a:r>
              <a:rPr lang="en-US" sz="2500" dirty="0"/>
              <a:t>Action – chain - Described</a:t>
            </a:r>
            <a:endParaRPr lang="en-IN" sz="2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AEA5FE-3A2C-45DB-A81B-924E906D6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095" y="1643270"/>
            <a:ext cx="10800521" cy="482379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	 					Modifier			Summarily</a:t>
            </a:r>
          </a:p>
          <a:p>
            <a:pPr marL="0" indent="0">
              <a:buNone/>
            </a:pPr>
            <a:r>
              <a:rPr lang="en-US" dirty="0"/>
              <a:t>							Existential details		 Scanning</a:t>
            </a:r>
          </a:p>
          <a:p>
            <a:pPr marL="0" indent="0">
              <a:buNone/>
            </a:pPr>
            <a:r>
              <a:rPr lang="en-US" dirty="0"/>
              <a:t>				Stative 			Propositional Phrases</a:t>
            </a:r>
          </a:p>
          <a:p>
            <a:pPr marL="0" indent="0">
              <a:buNone/>
            </a:pPr>
            <a:r>
              <a:rPr lang="en-US" dirty="0"/>
              <a:t>		Roles  </a:t>
            </a:r>
          </a:p>
          <a:p>
            <a:pPr marL="0" indent="0">
              <a:buNone/>
            </a:pPr>
            <a:r>
              <a:rPr lang="en-US" dirty="0"/>
              <a:t>							Agent </a:t>
            </a:r>
          </a:p>
          <a:p>
            <a:pPr marL="0" indent="0">
              <a:buNone/>
            </a:pPr>
            <a:r>
              <a:rPr lang="en-US" dirty="0"/>
              <a:t>				Kinetic			Patient			Sequential</a:t>
            </a:r>
          </a:p>
          <a:p>
            <a:pPr marL="0" indent="0">
              <a:buNone/>
            </a:pPr>
            <a:r>
              <a:rPr lang="en-US" dirty="0"/>
              <a:t>							Instrument		Scanning</a:t>
            </a:r>
          </a:p>
          <a:p>
            <a:pPr marL="0" indent="0">
              <a:buNone/>
            </a:pPr>
            <a:r>
              <a:rPr lang="en-US" dirty="0"/>
              <a:t>							Experiencer</a:t>
            </a:r>
          </a:p>
          <a:p>
            <a:pPr marL="0" indent="0">
              <a:buNone/>
            </a:pPr>
            <a:r>
              <a:rPr lang="en-US" dirty="0"/>
              <a:t>							Mover</a:t>
            </a:r>
          </a:p>
          <a:p>
            <a:pPr marL="0" indent="0">
              <a:buNone/>
            </a:pPr>
            <a:endParaRPr lang="en-US" dirty="0"/>
          </a:p>
          <a:p>
            <a:pPr marL="342900" indent="-342900">
              <a:buAutoNum type="alphaLcPeriod"/>
            </a:pPr>
            <a:r>
              <a:rPr lang="en-US" dirty="0"/>
              <a:t>Summarily Scanning: There is a mango on the left big branch.</a:t>
            </a:r>
          </a:p>
          <a:p>
            <a:pPr marL="342900" indent="-342900">
              <a:buAutoNum type="alphaLcPeriod"/>
            </a:pPr>
            <a:r>
              <a:rPr lang="en-US" dirty="0"/>
              <a:t>Sequential Scanning: He plucked the mango from the left big branch.</a:t>
            </a:r>
            <a:endParaRPr lang="en-IN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FBCC69CC-3391-4016-9582-FE4F21B35DCD}"/>
              </a:ext>
            </a:extLst>
          </p:cNvPr>
          <p:cNvCxnSpPr/>
          <p:nvPr/>
        </p:nvCxnSpPr>
        <p:spPr>
          <a:xfrm flipV="1">
            <a:off x="3137095" y="2672862"/>
            <a:ext cx="1111348" cy="3657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B3C2A7CF-5C32-462F-AFD1-936A57A36C52}"/>
              </a:ext>
            </a:extLst>
          </p:cNvPr>
          <p:cNvCxnSpPr>
            <a:cxnSpLocks/>
          </p:cNvCxnSpPr>
          <p:nvPr/>
        </p:nvCxnSpPr>
        <p:spPr>
          <a:xfrm>
            <a:off x="3137095" y="3038622"/>
            <a:ext cx="1111348" cy="762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8851D93-D100-4094-9D7F-08EBCC4084DF}"/>
              </a:ext>
            </a:extLst>
          </p:cNvPr>
          <p:cNvCxnSpPr>
            <a:cxnSpLocks/>
          </p:cNvCxnSpPr>
          <p:nvPr/>
        </p:nvCxnSpPr>
        <p:spPr>
          <a:xfrm>
            <a:off x="5162843" y="3800622"/>
            <a:ext cx="1639600" cy="7693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E6B449B1-093D-4862-9EA2-4478D6B194BF}"/>
              </a:ext>
            </a:extLst>
          </p:cNvPr>
          <p:cNvCxnSpPr>
            <a:cxnSpLocks/>
          </p:cNvCxnSpPr>
          <p:nvPr/>
        </p:nvCxnSpPr>
        <p:spPr>
          <a:xfrm>
            <a:off x="5162843" y="3830260"/>
            <a:ext cx="1744394" cy="3903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0C42A36F-00C7-41DE-8784-172BCB2B068F}"/>
              </a:ext>
            </a:extLst>
          </p:cNvPr>
          <p:cNvCxnSpPr>
            <a:cxnSpLocks/>
          </p:cNvCxnSpPr>
          <p:nvPr/>
        </p:nvCxnSpPr>
        <p:spPr>
          <a:xfrm>
            <a:off x="5162843" y="3800622"/>
            <a:ext cx="1639600" cy="296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96B389B2-8A4E-4CB1-9A35-EF9EEAAC5BDF}"/>
              </a:ext>
            </a:extLst>
          </p:cNvPr>
          <p:cNvCxnSpPr>
            <a:cxnSpLocks/>
          </p:cNvCxnSpPr>
          <p:nvPr/>
        </p:nvCxnSpPr>
        <p:spPr>
          <a:xfrm>
            <a:off x="5162843" y="3830260"/>
            <a:ext cx="1639600" cy="10230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829C9C7C-D7B7-4E7A-A555-434DF12A4C48}"/>
              </a:ext>
            </a:extLst>
          </p:cNvPr>
          <p:cNvCxnSpPr>
            <a:cxnSpLocks/>
          </p:cNvCxnSpPr>
          <p:nvPr/>
        </p:nvCxnSpPr>
        <p:spPr>
          <a:xfrm flipV="1">
            <a:off x="5162843" y="3495822"/>
            <a:ext cx="1639600" cy="304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A2D8312A-63F5-49E4-A324-BF49EDBDE94F}"/>
              </a:ext>
            </a:extLst>
          </p:cNvPr>
          <p:cNvCxnSpPr>
            <a:cxnSpLocks/>
          </p:cNvCxnSpPr>
          <p:nvPr/>
        </p:nvCxnSpPr>
        <p:spPr>
          <a:xfrm flipV="1">
            <a:off x="5010443" y="2650867"/>
            <a:ext cx="1699846" cy="219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1352CD4C-7391-48BE-8588-C2A985C70BBE}"/>
              </a:ext>
            </a:extLst>
          </p:cNvPr>
          <p:cNvCxnSpPr>
            <a:cxnSpLocks/>
          </p:cNvCxnSpPr>
          <p:nvPr/>
        </p:nvCxnSpPr>
        <p:spPr>
          <a:xfrm flipV="1">
            <a:off x="5010443" y="2285107"/>
            <a:ext cx="1792000" cy="3948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998AFCF1-7395-4431-AE6C-40A44001F33E}"/>
              </a:ext>
            </a:extLst>
          </p:cNvPr>
          <p:cNvCxnSpPr>
            <a:cxnSpLocks/>
          </p:cNvCxnSpPr>
          <p:nvPr/>
        </p:nvCxnSpPr>
        <p:spPr>
          <a:xfrm flipV="1">
            <a:off x="5010443" y="1933491"/>
            <a:ext cx="1792000" cy="7173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ight Brace 33">
            <a:extLst>
              <a:ext uri="{FF2B5EF4-FFF2-40B4-BE49-F238E27FC236}">
                <a16:creationId xmlns:a16="http://schemas.microsoft.com/office/drawing/2014/main" xmlns="" id="{764A9874-BE9D-4A05-AD6B-93945132583F}"/>
              </a:ext>
            </a:extLst>
          </p:cNvPr>
          <p:cNvSpPr/>
          <p:nvPr/>
        </p:nvSpPr>
        <p:spPr>
          <a:xfrm>
            <a:off x="9523828" y="1716258"/>
            <a:ext cx="309489" cy="96366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6" name="Right Brace 35">
            <a:extLst>
              <a:ext uri="{FF2B5EF4-FFF2-40B4-BE49-F238E27FC236}">
                <a16:creationId xmlns:a16="http://schemas.microsoft.com/office/drawing/2014/main" xmlns="" id="{20DC8EF2-2E9E-4223-B55B-9A10873B4B41}"/>
              </a:ext>
            </a:extLst>
          </p:cNvPr>
          <p:cNvSpPr/>
          <p:nvPr/>
        </p:nvSpPr>
        <p:spPr>
          <a:xfrm>
            <a:off x="9692640" y="3493362"/>
            <a:ext cx="99645" cy="1555436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22873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6930" y="491296"/>
            <a:ext cx="10249786" cy="521578"/>
          </a:xfrm>
        </p:spPr>
        <p:txBody>
          <a:bodyPr>
            <a:noAutofit/>
          </a:bodyPr>
          <a:lstStyle/>
          <a:p>
            <a:r>
              <a:rPr lang="en-GB" sz="2500" dirty="0"/>
              <a:t>Conceptual Metaphor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6930" y="1280161"/>
            <a:ext cx="10249786" cy="5210580"/>
          </a:xfrm>
        </p:spPr>
        <p:txBody>
          <a:bodyPr>
            <a:normAutofit/>
          </a:bodyPr>
          <a:lstStyle/>
          <a:p>
            <a:pPr algn="just"/>
            <a:r>
              <a:rPr lang="en-GB" sz="2400" dirty="0">
                <a:solidFill>
                  <a:schemeClr val="bg1"/>
                </a:solidFill>
              </a:rPr>
              <a:t>1</a:t>
            </a:r>
            <a:r>
              <a:rPr lang="en-GB" dirty="0">
                <a:solidFill>
                  <a:schemeClr val="bg1"/>
                </a:solidFill>
              </a:rPr>
              <a:t>.  A blend of two domains: </a:t>
            </a:r>
          </a:p>
          <a:p>
            <a:pPr algn="just"/>
            <a:r>
              <a:rPr lang="en-GB" dirty="0">
                <a:solidFill>
                  <a:schemeClr val="bg1"/>
                </a:solidFill>
              </a:rPr>
              <a:t>      a.  A source domain</a:t>
            </a:r>
          </a:p>
          <a:p>
            <a:pPr algn="just"/>
            <a:r>
              <a:rPr lang="en-GB" dirty="0">
                <a:solidFill>
                  <a:schemeClr val="bg1"/>
                </a:solidFill>
              </a:rPr>
              <a:t>      b.  A Target domain</a:t>
            </a:r>
          </a:p>
          <a:p>
            <a:pPr algn="just"/>
            <a:endParaRPr lang="en-GB" dirty="0"/>
          </a:p>
          <a:p>
            <a:pPr algn="just"/>
            <a:r>
              <a:rPr lang="en-GB" dirty="0"/>
              <a:t> </a:t>
            </a:r>
            <a:r>
              <a:rPr lang="en-GB" dirty="0">
                <a:solidFill>
                  <a:schemeClr val="bg1"/>
                </a:solidFill>
              </a:rPr>
              <a:t>a.  Source domain is the Conceptual Domain Bed for the coining of Metaphorical expressions.</a:t>
            </a:r>
          </a:p>
          <a:p>
            <a:pPr algn="just"/>
            <a:endParaRPr lang="en-GB" dirty="0">
              <a:solidFill>
                <a:schemeClr val="bg1"/>
              </a:solidFill>
            </a:endParaRPr>
          </a:p>
          <a:p>
            <a:pPr algn="just"/>
            <a:r>
              <a:rPr lang="en-GB" dirty="0">
                <a:solidFill>
                  <a:schemeClr val="bg1"/>
                </a:solidFill>
              </a:rPr>
              <a:t> b.  Target domain is the domain “We Try to understand”.</a:t>
            </a:r>
          </a:p>
          <a:p>
            <a:pPr algn="just"/>
            <a:r>
              <a:rPr lang="en-GB" dirty="0">
                <a:solidFill>
                  <a:schemeClr val="bg1"/>
                </a:solidFill>
              </a:rPr>
              <a:t>	 E.g. She(target or Vehicle) is a rose(Tenor or Source).</a:t>
            </a:r>
          </a:p>
          <a:p>
            <a:pPr algn="just"/>
            <a:endParaRPr lang="en-GB" dirty="0">
              <a:solidFill>
                <a:schemeClr val="bg1"/>
              </a:solidFill>
            </a:endParaRPr>
          </a:p>
          <a:p>
            <a:pPr algn="just"/>
            <a:r>
              <a:rPr lang="en-GB" dirty="0">
                <a:solidFill>
                  <a:schemeClr val="bg1"/>
                </a:solidFill>
              </a:rPr>
              <a:t>2. Relatively, Metaphors are not a matter of language but a matter of thought</a:t>
            </a:r>
          </a:p>
          <a:p>
            <a:pPr algn="just"/>
            <a:r>
              <a:rPr lang="en-GB" dirty="0">
                <a:solidFill>
                  <a:schemeClr val="bg1"/>
                </a:solidFill>
              </a:rPr>
              <a:t>	 (For details follow lakoff and Johnson </a:t>
            </a:r>
            <a:r>
              <a:rPr lang="en-GB" b="1" i="1" dirty="0">
                <a:solidFill>
                  <a:schemeClr val="bg1"/>
                </a:solidFill>
              </a:rPr>
              <a:t>Metaphors we live by.</a:t>
            </a:r>
            <a:r>
              <a:rPr lang="en-GB" dirty="0">
                <a:solidFill>
                  <a:schemeClr val="bg1"/>
                </a:solidFill>
              </a:rPr>
              <a:t>(1987))</a:t>
            </a:r>
          </a:p>
        </p:txBody>
      </p:sp>
    </p:spTree>
    <p:extLst>
      <p:ext uri="{BB962C8B-B14F-4D97-AF65-F5344CB8AC3E}">
        <p14:creationId xmlns:p14="http://schemas.microsoft.com/office/powerpoint/2010/main" xmlns="" val="26902081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3920" y="375063"/>
            <a:ext cx="10424160" cy="487086"/>
          </a:xfrm>
        </p:spPr>
        <p:txBody>
          <a:bodyPr>
            <a:noAutofit/>
          </a:bodyPr>
          <a:lstStyle/>
          <a:p>
            <a:r>
              <a:rPr lang="en-GB" sz="2800" dirty="0"/>
              <a:t>Processing Metaphor-mapping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3920" y="1123406"/>
            <a:ext cx="10424160" cy="5421085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GB" b="1" u="sng" dirty="0">
                <a:solidFill>
                  <a:schemeClr val="bg1"/>
                </a:solidFill>
              </a:rPr>
              <a:t>Internal Characteristics: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Clarity – Clarity is a feature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Richness – Loading of Predicate relation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Systemacity – Coherence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Abstractedness – Level of generality</a:t>
            </a:r>
          </a:p>
          <a:p>
            <a:pPr algn="just"/>
            <a:endParaRPr lang="en-GB" b="1" u="sng" dirty="0">
              <a:solidFill>
                <a:schemeClr val="bg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GB" b="1" u="sng" dirty="0">
                <a:solidFill>
                  <a:schemeClr val="bg1"/>
                </a:solidFill>
              </a:rPr>
              <a:t>External Characteristics: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Scope – Wide scope. How many targets?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Validity – Accurate placement</a:t>
            </a:r>
            <a:r>
              <a:rPr lang="en-GB" b="1" u="sng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64144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FA4626-3351-471F-9F84-934B74BB66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5250" y="464680"/>
            <a:ext cx="10494498" cy="475846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Reading Process</a:t>
            </a:r>
            <a:endParaRPr lang="en-IN" sz="28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E0A0179-F07E-4DAA-9A74-8B7CA3197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5250" y="1596686"/>
            <a:ext cx="10691445" cy="5219112"/>
          </a:xfrm>
        </p:spPr>
        <p:txBody>
          <a:bodyPr/>
          <a:lstStyle/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Reading is a two - way process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Decomposition – Split of the object into separate subjects or attributes.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Recognition – An overall assessment of the literary text in its entirety.</a:t>
            </a: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marL="457200" indent="-457200" algn="l">
              <a:buAutoNum type="arabicPeriod" startAt="2"/>
            </a:pPr>
            <a:r>
              <a:rPr lang="en-US" dirty="0">
                <a:solidFill>
                  <a:schemeClr val="bg1"/>
                </a:solidFill>
              </a:rPr>
              <a:t>Interpretations are finalized – Salient attributes are picked out for attention and prominence.</a:t>
            </a:r>
          </a:p>
          <a:p>
            <a:pPr marL="457200" indent="-457200" algn="l">
              <a:buAutoNum type="arabicPeriod" startAt="2"/>
            </a:pPr>
            <a:endParaRPr lang="en-US" dirty="0">
              <a:solidFill>
                <a:schemeClr val="bg1"/>
              </a:solidFill>
            </a:endParaRPr>
          </a:p>
          <a:p>
            <a:pPr marL="457200" indent="-457200" algn="l">
              <a:buFont typeface="Arial" panose="020B0604020202020204" pitchFamily="34" charset="0"/>
              <a:buAutoNum type="arabicPeriod" startAt="2"/>
            </a:pPr>
            <a:r>
              <a:rPr lang="en-US" dirty="0">
                <a:solidFill>
                  <a:schemeClr val="bg1"/>
                </a:solidFill>
              </a:rPr>
              <a:t>  Neglect of redundancy</a:t>
            </a:r>
          </a:p>
          <a:p>
            <a:pPr marL="457200" indent="-457200" algn="l">
              <a:buAutoNum type="arabicPeriod" startAt="2"/>
            </a:pPr>
            <a:endParaRPr lang="en-US" dirty="0">
              <a:solidFill>
                <a:schemeClr val="bg1"/>
              </a:solidFill>
            </a:endParaRP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r>
              <a:rPr lang="en-US" dirty="0">
                <a:solidFill>
                  <a:schemeClr val="bg1"/>
                </a:solidFill>
              </a:rPr>
              <a:t> </a:t>
            </a:r>
            <a:endParaRPr lang="en-IN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1965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FA4626-3351-471F-9F84-934B74BB66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5249" y="417290"/>
            <a:ext cx="10691445" cy="550204"/>
          </a:xfrm>
        </p:spPr>
        <p:txBody>
          <a:bodyPr>
            <a:normAutofit fontScale="90000"/>
          </a:bodyPr>
          <a:lstStyle/>
          <a:p>
            <a:r>
              <a:rPr lang="en-IN" sz="3200" dirty="0">
                <a:solidFill>
                  <a:schemeClr val="bg1"/>
                </a:solidFill>
              </a:rPr>
              <a:t>Cognitive Poetics	</a:t>
            </a:r>
            <a:endParaRPr lang="en-IN" sz="60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E0A0179-F07E-4DAA-9A74-8B7CA3197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5249" y="1392703"/>
            <a:ext cx="10691445" cy="5219112"/>
          </a:xfrm>
        </p:spPr>
        <p:txBody>
          <a:bodyPr/>
          <a:lstStyle/>
          <a:p>
            <a:pPr marL="457200" indent="-457200" algn="l">
              <a:buFont typeface="+mj-lt"/>
              <a:buAutoNum type="arabicPeriod"/>
            </a:pPr>
            <a:r>
              <a:rPr lang="en-IN" dirty="0">
                <a:solidFill>
                  <a:schemeClr val="bg1"/>
                </a:solidFill>
              </a:rPr>
              <a:t>A study acquiring dense foliage.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N" dirty="0">
                <a:solidFill>
                  <a:schemeClr val="bg1"/>
                </a:solidFill>
              </a:rPr>
              <a:t>Originated in 1982 by the efforts of Tsur.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N" dirty="0">
                <a:solidFill>
                  <a:schemeClr val="bg1"/>
                </a:solidFill>
              </a:rPr>
              <a:t>Stockwell accelerated and added to this discipline.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N" dirty="0">
                <a:solidFill>
                  <a:schemeClr val="bg1"/>
                </a:solidFill>
              </a:rPr>
              <a:t>Stockwell does not recognise it as a ‘Framework’ in itself</a:t>
            </a:r>
            <a:r>
              <a:rPr lang="en-IN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6677979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3962F3-0D2F-4C05-8DD4-0EEE97EE6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791" y="641135"/>
            <a:ext cx="10100603" cy="526483"/>
          </a:xfrm>
        </p:spPr>
        <p:txBody>
          <a:bodyPr>
            <a:normAutofit fontScale="90000"/>
          </a:bodyPr>
          <a:lstStyle/>
          <a:p>
            <a:r>
              <a:rPr lang="en-US" dirty="0"/>
              <a:t>Practice Lesson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731F73-E745-4786-B7DA-78E81893D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791" y="1502229"/>
            <a:ext cx="10100603" cy="48985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b="1" dirty="0"/>
              <a:t>Crossing The Bar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dirty="0"/>
              <a:t> Sunset and evening star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       And one clear call to me!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       And may there be no moaning of the bar.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       When I put out to sea,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      But such a tide as moving seems asleep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pPr marL="457200" indent="-457200">
              <a:buAutoNum type="arabicPeriod" startAt="2"/>
            </a:pPr>
            <a:r>
              <a:rPr lang="en-US" sz="2000" dirty="0">
                <a:solidFill>
                  <a:schemeClr val="tx1"/>
                </a:solidFill>
              </a:rPr>
              <a:t>Too full for sound and foam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       when that which drew from out the boundless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       deep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       Turns again home.</a:t>
            </a:r>
          </a:p>
          <a:p>
            <a:pPr marL="0" indent="0">
              <a:buNone/>
            </a:pP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xmlns="" val="2138179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80478C-8E6E-4989-A12D-9C7D029CF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514526"/>
            <a:ext cx="9889588" cy="484280"/>
          </a:xfrm>
        </p:spPr>
        <p:txBody>
          <a:bodyPr>
            <a:normAutofit fontScale="90000"/>
          </a:bodyPr>
          <a:lstStyle/>
          <a:p>
            <a:r>
              <a:rPr lang="en-US" dirty="0"/>
              <a:t>Practice Lesson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C858CF2-DFA4-4E1E-826D-D190B66E7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214846"/>
            <a:ext cx="9889588" cy="5357780"/>
          </a:xfrm>
        </p:spPr>
        <p:txBody>
          <a:bodyPr>
            <a:noAutofit/>
          </a:bodyPr>
          <a:lstStyle/>
          <a:p>
            <a:pPr marL="457200" indent="-457200">
              <a:buAutoNum type="arabicPeriod" startAt="3"/>
            </a:pPr>
            <a:r>
              <a:rPr lang="en-US" dirty="0"/>
              <a:t>Twilight and Evening bell,  And after that the dark? </a:t>
            </a:r>
          </a:p>
          <a:p>
            <a:pPr marL="0" indent="0">
              <a:buNone/>
            </a:pPr>
            <a:r>
              <a:rPr lang="en-US" dirty="0"/>
              <a:t>      And may there be no sadness of farewell, </a:t>
            </a:r>
          </a:p>
          <a:p>
            <a:pPr marL="0" indent="0">
              <a:buNone/>
            </a:pPr>
            <a:r>
              <a:rPr lang="en-US" dirty="0"/>
              <a:t>      When I embark;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457200" indent="-457200">
              <a:buAutoNum type="arabicPeriod" startAt="4"/>
            </a:pPr>
            <a:r>
              <a:rPr lang="en-US" dirty="0"/>
              <a:t>For tho’ from out our bourne of Time and Place. </a:t>
            </a:r>
          </a:p>
          <a:p>
            <a:pPr marL="0" indent="0">
              <a:buNone/>
            </a:pPr>
            <a:r>
              <a:rPr lang="en-US" dirty="0"/>
              <a:t>        The Flood may bean me far,</a:t>
            </a:r>
          </a:p>
          <a:p>
            <a:pPr marL="0" indent="0">
              <a:buNone/>
            </a:pPr>
            <a:r>
              <a:rPr lang="en-US" dirty="0"/>
              <a:t>       I hope to see  my pilot face to face. </a:t>
            </a:r>
          </a:p>
          <a:p>
            <a:pPr marL="0" indent="0">
              <a:buNone/>
            </a:pPr>
            <a:r>
              <a:rPr lang="en-US" dirty="0"/>
              <a:t>       When I have crost the bar. </a:t>
            </a:r>
          </a:p>
          <a:p>
            <a:pPr marL="0" indent="0">
              <a:buNone/>
            </a:pPr>
            <a:r>
              <a:rPr lang="en-US" dirty="0"/>
              <a:t>Key points –</a:t>
            </a:r>
          </a:p>
          <a:p>
            <a:pPr marL="914400" lvl="2" indent="-457200">
              <a:buAutoNum type="alphaLcPeriod"/>
            </a:pPr>
            <a:r>
              <a:rPr lang="en-IN" dirty="0"/>
              <a:t>Time and Place – Principle of proximity</a:t>
            </a:r>
          </a:p>
          <a:p>
            <a:pPr marL="914400" lvl="2" indent="-457200">
              <a:buAutoNum type="alphaLcPeriod"/>
            </a:pPr>
            <a:r>
              <a:rPr lang="en-IN" dirty="0"/>
              <a:t>‘Bourne’ – Principle of Similarity </a:t>
            </a:r>
          </a:p>
          <a:p>
            <a:pPr marL="914400" lvl="2" indent="-457200">
              <a:buAutoNum type="alphaLcPeriod"/>
            </a:pPr>
            <a:r>
              <a:rPr lang="en-IN" dirty="0"/>
              <a:t>Flood and far – Principle of closure</a:t>
            </a:r>
          </a:p>
          <a:p>
            <a:pPr marL="914400" lvl="2" indent="-457200">
              <a:buAutoNum type="alphaLcPeriod"/>
            </a:pPr>
            <a:r>
              <a:rPr lang="en-IN" dirty="0"/>
              <a:t>Pilot – Principle of Continuation</a:t>
            </a:r>
          </a:p>
          <a:p>
            <a:pPr marL="914400" lvl="2" indent="-457200">
              <a:buAutoNum type="alphaLcPeriod"/>
            </a:pPr>
            <a:r>
              <a:rPr lang="en-IN" dirty="0"/>
              <a:t>Crost the bar- Principle of Functionality</a:t>
            </a:r>
          </a:p>
        </p:txBody>
      </p:sp>
    </p:spTree>
    <p:extLst>
      <p:ext uri="{BB962C8B-B14F-4D97-AF65-F5344CB8AC3E}">
        <p14:creationId xmlns:p14="http://schemas.microsoft.com/office/powerpoint/2010/main" xmlns="" val="9722693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5022" y="362001"/>
            <a:ext cx="10381956" cy="513210"/>
          </a:xfrm>
        </p:spPr>
        <p:txBody>
          <a:bodyPr>
            <a:noAutofit/>
          </a:bodyPr>
          <a:lstStyle/>
          <a:p>
            <a:r>
              <a:rPr lang="en-GB" sz="2800" dirty="0"/>
              <a:t>Why Cognitive Poetics?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5022" y="1603717"/>
            <a:ext cx="10381956" cy="4994031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GB" dirty="0">
                <a:solidFill>
                  <a:schemeClr val="bg1"/>
                </a:solidFill>
              </a:rPr>
              <a:t>Aims at reuniting the academic with the everyday.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en-GB" dirty="0">
              <a:solidFill>
                <a:schemeClr val="bg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GB" dirty="0">
                <a:solidFill>
                  <a:schemeClr val="bg1"/>
                </a:solidFill>
              </a:rPr>
              <a:t>Intends to impressionistically capture the aesthetic texture of emotional experience.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en-GB" dirty="0">
              <a:solidFill>
                <a:schemeClr val="bg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GB" dirty="0">
                <a:solidFill>
                  <a:schemeClr val="bg1"/>
                </a:solidFill>
              </a:rPr>
              <a:t>Gives analytical dimension to personal responses.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en-GB" dirty="0">
              <a:solidFill>
                <a:schemeClr val="bg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GB" dirty="0">
                <a:solidFill>
                  <a:schemeClr val="bg1"/>
                </a:solidFill>
              </a:rPr>
              <a:t>Upholds the dicta – </a:t>
            </a:r>
          </a:p>
          <a:p>
            <a:pPr algn="just"/>
            <a:r>
              <a:rPr lang="en-GB" dirty="0">
                <a:solidFill>
                  <a:schemeClr val="bg1"/>
                </a:solidFill>
              </a:rPr>
              <a:t>	“Reading is a journey  “within”  too”.</a:t>
            </a:r>
          </a:p>
        </p:txBody>
      </p:sp>
    </p:spTree>
    <p:extLst>
      <p:ext uri="{BB962C8B-B14F-4D97-AF65-F5344CB8AC3E}">
        <p14:creationId xmlns:p14="http://schemas.microsoft.com/office/powerpoint/2010/main" xmlns="" val="9752467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4273" y="417267"/>
            <a:ext cx="10526151" cy="536322"/>
          </a:xfrm>
        </p:spPr>
        <p:txBody>
          <a:bodyPr>
            <a:normAutofit fontScale="90000"/>
          </a:bodyPr>
          <a:lstStyle/>
          <a:p>
            <a:r>
              <a:rPr lang="en-GB" sz="2800" dirty="0"/>
              <a:t>What more to read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4273" y="1477107"/>
            <a:ext cx="10526151" cy="5064369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Brône Geert.  Vandaele Jeroen. </a:t>
            </a:r>
            <a:r>
              <a:rPr lang="en-GB" b="1" i="1" dirty="0">
                <a:solidFill>
                  <a:schemeClr val="bg1"/>
                </a:solidFill>
              </a:rPr>
              <a:t>Cognitive Poetics: Goals, Gains and Gaps</a:t>
            </a:r>
            <a:r>
              <a:rPr lang="en-GB" sz="2400" i="1" dirty="0">
                <a:solidFill>
                  <a:schemeClr val="bg1"/>
                </a:solidFill>
              </a:rPr>
              <a:t>.</a:t>
            </a:r>
            <a:r>
              <a:rPr lang="en-GB" i="1" dirty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</a:rPr>
              <a:t>Walter de Gruyter, 	   	2009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Browse Sam.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b="1" i="1" dirty="0">
                <a:solidFill>
                  <a:schemeClr val="bg1"/>
                </a:solidFill>
              </a:rPr>
              <a:t>Cognitive Rhetoric: The Cognitive poetics of political discourse</a:t>
            </a:r>
            <a:r>
              <a:rPr lang="en-GB" sz="2400" b="1" i="1" dirty="0">
                <a:solidFill>
                  <a:schemeClr val="bg1"/>
                </a:solidFill>
              </a:rPr>
              <a:t>.</a:t>
            </a:r>
            <a:r>
              <a:rPr lang="en-GB" dirty="0">
                <a:solidFill>
                  <a:schemeClr val="bg1"/>
                </a:solidFill>
              </a:rPr>
              <a:t> John 	   		Benjamins, 2018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Stockwell Peter.</a:t>
            </a:r>
            <a:r>
              <a:rPr lang="en-GB" i="1" dirty="0">
                <a:solidFill>
                  <a:schemeClr val="bg1"/>
                </a:solidFill>
              </a:rPr>
              <a:t> </a:t>
            </a:r>
            <a:r>
              <a:rPr lang="en-GB" b="1" i="1" dirty="0">
                <a:solidFill>
                  <a:schemeClr val="bg1"/>
                </a:solidFill>
              </a:rPr>
              <a:t>Cognitive Poetics:  An Introduction</a:t>
            </a:r>
            <a:r>
              <a:rPr lang="en-GB" b="1" dirty="0">
                <a:solidFill>
                  <a:schemeClr val="bg1"/>
                </a:solidFill>
              </a:rPr>
              <a:t>. </a:t>
            </a:r>
            <a:r>
              <a:rPr lang="en-GB" dirty="0">
                <a:solidFill>
                  <a:schemeClr val="bg1"/>
                </a:solidFill>
              </a:rPr>
              <a:t> New York: Routledge, 2005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Tsur Reuven.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i="1" dirty="0">
                <a:solidFill>
                  <a:schemeClr val="bg1"/>
                </a:solidFill>
              </a:rPr>
              <a:t>Toward a Theory of Cognitive Poetics</a:t>
            </a:r>
            <a:r>
              <a:rPr lang="en-GB" b="1" dirty="0">
                <a:solidFill>
                  <a:schemeClr val="bg1"/>
                </a:solidFill>
              </a:rPr>
              <a:t>.</a:t>
            </a:r>
            <a:r>
              <a:rPr lang="en-GB" dirty="0">
                <a:solidFill>
                  <a:schemeClr val="bg1"/>
                </a:solidFill>
              </a:rPr>
              <a:t> Amsterdam: Elsevier, 1992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75383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44" y="2385529"/>
            <a:ext cx="10283483" cy="596822"/>
          </a:xfr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normAutofit fontScale="90000"/>
          </a:bodyPr>
          <a:lstStyle/>
          <a:p>
            <a:r>
              <a:rPr lang="en-GB" dirty="0"/>
              <a:t>Thanks for Being along</a:t>
            </a:r>
          </a:p>
        </p:txBody>
      </p:sp>
    </p:spTree>
    <p:extLst>
      <p:ext uri="{BB962C8B-B14F-4D97-AF65-F5344CB8AC3E}">
        <p14:creationId xmlns:p14="http://schemas.microsoft.com/office/powerpoint/2010/main" xmlns="" val="4127408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3962F3-0D2F-4C05-8DD4-0EEE97EE6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556" y="545597"/>
            <a:ext cx="10100602" cy="511738"/>
          </a:xfrm>
        </p:spPr>
        <p:txBody>
          <a:bodyPr>
            <a:normAutofit fontScale="90000"/>
          </a:bodyPr>
          <a:lstStyle/>
          <a:p>
            <a:r>
              <a:rPr lang="en-IN" dirty="0"/>
              <a:t>Evolution of cognitive poetics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731F73-E745-4786-B7DA-78E81893D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3807" y="1575175"/>
            <a:ext cx="10100603" cy="437505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N" sz="2000" dirty="0"/>
              <a:t>Bridges the gap between Poetics and Hermeneutics.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000" dirty="0"/>
              <a:t>Builds a process by combining cognitive psychology to cognitive linguistics.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000" dirty="0"/>
              <a:t>Holds distal similarity to classical Rhetoric.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000" dirty="0"/>
              <a:t>Explores –</a:t>
            </a:r>
          </a:p>
          <a:p>
            <a:pPr lvl="2"/>
            <a:r>
              <a:rPr lang="en-IN" sz="1800" dirty="0"/>
              <a:t>Deixis </a:t>
            </a:r>
          </a:p>
          <a:p>
            <a:pPr lvl="2"/>
            <a:r>
              <a:rPr lang="en-IN" sz="1800" dirty="0"/>
              <a:t>Textual World</a:t>
            </a:r>
          </a:p>
          <a:p>
            <a:pPr lvl="2"/>
            <a:r>
              <a:rPr lang="en-IN" sz="1800" dirty="0"/>
              <a:t>Genre</a:t>
            </a:r>
          </a:p>
          <a:p>
            <a:pPr lvl="2"/>
            <a:r>
              <a:rPr lang="en-IN" sz="1800" dirty="0"/>
              <a:t>Schema</a:t>
            </a:r>
          </a:p>
          <a:p>
            <a:pPr lvl="2"/>
            <a:r>
              <a:rPr lang="en-IN" sz="1800" dirty="0"/>
              <a:t>Script</a:t>
            </a:r>
          </a:p>
          <a:p>
            <a:pPr lvl="2"/>
            <a:r>
              <a:rPr lang="en-IN" sz="1800" dirty="0"/>
              <a:t>Foregrounding</a:t>
            </a:r>
          </a:p>
        </p:txBody>
      </p:sp>
    </p:spTree>
    <p:extLst>
      <p:ext uri="{BB962C8B-B14F-4D97-AF65-F5344CB8AC3E}">
        <p14:creationId xmlns:p14="http://schemas.microsoft.com/office/powerpoint/2010/main" xmlns="" val="1697680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438629-C869-479D-B508-E6F22AB1A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634" y="337932"/>
            <a:ext cx="10537720" cy="563216"/>
          </a:xfrm>
        </p:spPr>
        <p:txBody>
          <a:bodyPr>
            <a:normAutofit fontScale="90000"/>
          </a:bodyPr>
          <a:lstStyle/>
          <a:p>
            <a:r>
              <a:rPr lang="en-US" dirty="0"/>
              <a:t>Conceptual model/ cognitive model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D9B51A9-DDA1-4AB6-916B-2132F2CBE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119" y="1192696"/>
            <a:ext cx="10654747" cy="5287616"/>
          </a:xfrm>
        </p:spPr>
        <p:txBody>
          <a:bodyPr/>
          <a:lstStyle/>
          <a:p>
            <a:pPr marL="342900" indent="-342900">
              <a:buAutoNum type="alphaLcPeriod"/>
            </a:pPr>
            <a:r>
              <a:rPr lang="en-US" dirty="0"/>
              <a:t>Gestalt Theory – To recognize and be aware of the sensation with and their environment for responding fully and reasonably wise to situations.</a:t>
            </a:r>
          </a:p>
          <a:p>
            <a:pPr marL="342900" indent="-342900">
              <a:buAutoNum type="alphaLcPeriod"/>
            </a:pPr>
            <a:endParaRPr lang="en-US" dirty="0"/>
          </a:p>
          <a:p>
            <a:pPr marL="342900" indent="-342900">
              <a:buAutoNum type="alphaLcPeriod"/>
            </a:pPr>
            <a:r>
              <a:rPr lang="en-US" dirty="0"/>
              <a:t>Gestalt a German coinage implies ‘a pattern’ or ‘Configuration’.</a:t>
            </a:r>
          </a:p>
          <a:p>
            <a:pPr marL="342900" indent="-342900">
              <a:buAutoNum type="alphaLcPeriod"/>
            </a:pPr>
            <a:endParaRPr lang="en-US" dirty="0"/>
          </a:p>
          <a:p>
            <a:pPr marL="342900" indent="-342900">
              <a:buAutoNum type="alphaLcPeriod"/>
            </a:pPr>
            <a:r>
              <a:rPr lang="en-US" dirty="0"/>
              <a:t>Gestaltism, a school of psychology rose in Austria and Germany in early 20</a:t>
            </a:r>
            <a:r>
              <a:rPr lang="en-US" baseline="30000" dirty="0"/>
              <a:t>th</a:t>
            </a:r>
            <a:r>
              <a:rPr lang="en-US" dirty="0"/>
              <a:t> Century. Contributions to inception are – Kurk Koffka, Max Wertheimer, Pritz Peris.</a:t>
            </a:r>
          </a:p>
          <a:p>
            <a:pPr marL="342900" indent="-342900">
              <a:buAutoNum type="alphaLcPeriod"/>
            </a:pPr>
            <a:endParaRPr lang="en-US" dirty="0"/>
          </a:p>
          <a:p>
            <a:pPr marL="342900" indent="-342900">
              <a:buAutoNum type="alphaLcPeriod"/>
            </a:pPr>
            <a:r>
              <a:rPr lang="en-US" dirty="0"/>
              <a:t>Influence by Goethe, Kant to name a few.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252124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615" y="475548"/>
            <a:ext cx="10550769" cy="491103"/>
          </a:xfrm>
        </p:spPr>
        <p:txBody>
          <a:bodyPr>
            <a:noAutofit/>
          </a:bodyPr>
          <a:lstStyle/>
          <a:p>
            <a:r>
              <a:rPr lang="en-GB" sz="2800" dirty="0"/>
              <a:t>Worlds Within the text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615" y="1358537"/>
            <a:ext cx="10550769" cy="5309549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GB" b="1" dirty="0">
                <a:solidFill>
                  <a:schemeClr val="bg1"/>
                </a:solidFill>
              </a:rPr>
              <a:t>Textual World</a:t>
            </a:r>
            <a:r>
              <a:rPr lang="en-GB" dirty="0">
                <a:solidFill>
                  <a:schemeClr val="bg1"/>
                </a:solidFill>
              </a:rPr>
              <a:t> is constituted of 3 worlds –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bg1"/>
                </a:solidFill>
              </a:rPr>
              <a:t>The Text World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bg1"/>
                </a:solidFill>
              </a:rPr>
              <a:t> The Discourse World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bg1"/>
                </a:solidFill>
              </a:rPr>
              <a:t> The Sub World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GB" dirty="0">
              <a:solidFill>
                <a:schemeClr val="bg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GB" b="1" dirty="0">
                <a:solidFill>
                  <a:schemeClr val="bg1"/>
                </a:solidFill>
              </a:rPr>
              <a:t>The Discourse World</a:t>
            </a:r>
            <a:r>
              <a:rPr lang="en-GB" dirty="0">
                <a:solidFill>
                  <a:schemeClr val="bg1"/>
                </a:solidFill>
              </a:rPr>
              <a:t> – It is the imaginary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bg1"/>
                </a:solidFill>
              </a:rPr>
              <a:t>  World which is conjured by a reading of the text.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bg1"/>
                </a:solidFill>
              </a:rPr>
              <a:t>  Helps us to understand and keep track of events.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bg1"/>
                </a:solidFill>
              </a:rPr>
              <a:t>  Establishes identity of a particular person with a particular World.</a:t>
            </a:r>
          </a:p>
          <a:p>
            <a:pPr algn="just"/>
            <a:r>
              <a:rPr lang="en-GB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876937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2197" y="389131"/>
            <a:ext cx="10410092" cy="497133"/>
          </a:xfrm>
        </p:spPr>
        <p:txBody>
          <a:bodyPr>
            <a:noAutofit/>
          </a:bodyPr>
          <a:lstStyle/>
          <a:p>
            <a:r>
              <a:rPr lang="en-GB" sz="2800" dirty="0"/>
              <a:t>Features of Textual Worlds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2197" y="1223889"/>
            <a:ext cx="10410092" cy="5219113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Textual World is a language event.</a:t>
            </a:r>
          </a:p>
          <a:p>
            <a:pPr marL="457200" indent="-457200" algn="just">
              <a:buFont typeface="+mj-lt"/>
              <a:buAutoNum type="arabicPeriod"/>
            </a:pPr>
            <a:endParaRPr lang="en-GB" dirty="0">
              <a:solidFill>
                <a:schemeClr val="bg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Textured with real – life representations of the text and the context.</a:t>
            </a:r>
          </a:p>
          <a:p>
            <a:pPr marL="457200" indent="-457200" algn="just">
              <a:buFont typeface="+mj-lt"/>
              <a:buAutoNum type="arabicPeriod"/>
            </a:pPr>
            <a:endParaRPr lang="en-GB" dirty="0">
              <a:solidFill>
                <a:schemeClr val="bg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Text provides linguistics and inferential information.</a:t>
            </a:r>
          </a:p>
          <a:p>
            <a:pPr marL="457200" indent="-457200" algn="just">
              <a:buFont typeface="+mj-lt"/>
              <a:buAutoNum type="arabicPeriod"/>
            </a:pPr>
            <a:endParaRPr lang="en-GB" dirty="0">
              <a:solidFill>
                <a:schemeClr val="bg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Because ‘Elements of Context’ are ‘incremented’ during the course of Text – Driveness.</a:t>
            </a:r>
          </a:p>
          <a:p>
            <a:pPr marL="457200" indent="-457200" algn="just">
              <a:buFont typeface="+mj-lt"/>
              <a:buAutoNum type="arabicPeriod"/>
            </a:pPr>
            <a:endParaRPr lang="en-GB" dirty="0">
              <a:solidFill>
                <a:schemeClr val="bg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Text – World is the world created in the minds of the readers through understanding.</a:t>
            </a:r>
          </a:p>
        </p:txBody>
      </p:sp>
    </p:spTree>
    <p:extLst>
      <p:ext uri="{BB962C8B-B14F-4D97-AF65-F5344CB8AC3E}">
        <p14:creationId xmlns:p14="http://schemas.microsoft.com/office/powerpoint/2010/main" xmlns="" val="2671977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9844" y="360996"/>
            <a:ext cx="10170942" cy="567471"/>
          </a:xfrm>
        </p:spPr>
        <p:txBody>
          <a:bodyPr>
            <a:normAutofit fontScale="90000"/>
          </a:bodyPr>
          <a:lstStyle/>
          <a:p>
            <a:r>
              <a:rPr lang="en-GB" sz="2800" dirty="0"/>
              <a:t>Elements of  textual world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332" y="1491175"/>
            <a:ext cx="10170942" cy="4881490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Textual world consists of </a:t>
            </a:r>
          </a:p>
          <a:p>
            <a:pPr algn="just"/>
            <a:r>
              <a:rPr lang="en-GB" dirty="0">
                <a:solidFill>
                  <a:schemeClr val="bg1"/>
                </a:solidFill>
              </a:rPr>
              <a:t>         a.    World – building elements</a:t>
            </a:r>
          </a:p>
          <a:p>
            <a:pPr algn="just"/>
            <a:r>
              <a:rPr lang="en-GB" dirty="0">
                <a:solidFill>
                  <a:schemeClr val="bg1"/>
                </a:solidFill>
              </a:rPr>
              <a:t>         b.  Function advancing propositions</a:t>
            </a:r>
          </a:p>
          <a:p>
            <a:pPr algn="just"/>
            <a:endParaRPr lang="en-GB" dirty="0">
              <a:solidFill>
                <a:schemeClr val="bg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GB" dirty="0">
                <a:solidFill>
                  <a:schemeClr val="bg1"/>
                </a:solidFill>
              </a:rPr>
              <a:t>	World – Building elements constitute the background against which the foregrounded </a:t>
            </a:r>
          </a:p>
          <a:p>
            <a:pPr algn="just"/>
            <a:r>
              <a:rPr lang="en-GB" dirty="0">
                <a:solidFill>
                  <a:schemeClr val="bg1"/>
                </a:solidFill>
              </a:rPr>
              <a:t>	            events will take place.</a:t>
            </a:r>
          </a:p>
          <a:p>
            <a:pPr algn="just"/>
            <a:endParaRPr lang="en-GB" dirty="0">
              <a:solidFill>
                <a:schemeClr val="bg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bg1"/>
                </a:solidFill>
              </a:rPr>
              <a:t>	World Builder are </a:t>
            </a:r>
          </a:p>
          <a:p>
            <a:pPr algn="just"/>
            <a:r>
              <a:rPr lang="en-GB" dirty="0">
                <a:solidFill>
                  <a:schemeClr val="bg1"/>
                </a:solidFill>
              </a:rPr>
              <a:t>  	      a. Time </a:t>
            </a:r>
          </a:p>
          <a:p>
            <a:pPr algn="just"/>
            <a:r>
              <a:rPr lang="en-GB" dirty="0">
                <a:solidFill>
                  <a:schemeClr val="bg1"/>
                </a:solidFill>
              </a:rPr>
              <a:t>  	      b. Location</a:t>
            </a:r>
          </a:p>
          <a:p>
            <a:pPr algn="just"/>
            <a:r>
              <a:rPr lang="en-GB" dirty="0">
                <a:solidFill>
                  <a:schemeClr val="bg1"/>
                </a:solidFill>
              </a:rPr>
              <a:t> 	      c. Characters </a:t>
            </a:r>
          </a:p>
          <a:p>
            <a:pPr algn="just"/>
            <a:r>
              <a:rPr lang="en-GB" dirty="0">
                <a:solidFill>
                  <a:schemeClr val="bg1"/>
                </a:solidFill>
              </a:rPr>
              <a:t> 	      d. Objects</a:t>
            </a:r>
          </a:p>
        </p:txBody>
      </p:sp>
    </p:spTree>
    <p:extLst>
      <p:ext uri="{BB962C8B-B14F-4D97-AF65-F5344CB8AC3E}">
        <p14:creationId xmlns:p14="http://schemas.microsoft.com/office/powerpoint/2010/main" xmlns="" val="3695569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7987" y="548640"/>
            <a:ext cx="10396025" cy="6006905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GB" dirty="0">
                <a:solidFill>
                  <a:schemeClr val="bg1"/>
                </a:solidFill>
              </a:rPr>
              <a:t>Function advancers are –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bg1"/>
                </a:solidFill>
              </a:rPr>
              <a:t>Narrative Patterns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bg1"/>
                </a:solidFill>
              </a:rPr>
              <a:t>Action/Events plot 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bg1"/>
                </a:solidFill>
              </a:rPr>
              <a:t>Speech acts </a:t>
            </a:r>
          </a:p>
        </p:txBody>
      </p:sp>
    </p:spTree>
    <p:extLst>
      <p:ext uri="{BB962C8B-B14F-4D97-AF65-F5344CB8AC3E}">
        <p14:creationId xmlns:p14="http://schemas.microsoft.com/office/powerpoint/2010/main" xmlns="" val="2402142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438629-C869-479D-B508-E6F22AB1A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867" y="297711"/>
            <a:ext cx="10654747" cy="574486"/>
          </a:xfrm>
        </p:spPr>
        <p:txBody>
          <a:bodyPr>
            <a:normAutofit fontScale="90000"/>
          </a:bodyPr>
          <a:lstStyle/>
          <a:p>
            <a:r>
              <a:rPr lang="en-IN" sz="2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IN" sz="2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N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Text Worlds As discourse framework</a:t>
            </a:r>
            <a:r>
              <a:rPr lang="en-IN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IN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D9B51A9-DDA1-4AB6-916B-2132F2CBE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1192696"/>
            <a:ext cx="10654747" cy="5287616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IN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Mental representations are called Text Worlds or Contextual Frames.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IN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Well- suited for examining texts in complete forms (entire texts) alongwith the context instrumental in its production and interpretation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IN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Text – Worlds are constructed by text – processors who are human beings holding knowledge, experience, motivation and feelings to negotiate a communicative encounter/event/incident.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IN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Instant is a conceptual domain of understanding collaborated by the producer and the recipients.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IN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Based on resources of memory and recollection.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IN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xmlns="" val="2916938550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479</TotalTime>
  <Words>978</Words>
  <Application>Microsoft Office PowerPoint</Application>
  <PresentationFormat>Custom</PresentationFormat>
  <Paragraphs>234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Parcel</vt:lpstr>
      <vt:lpstr>Reassessing Cognitive Poetics</vt:lpstr>
      <vt:lpstr>Cognitive Poetics </vt:lpstr>
      <vt:lpstr>Evolution of cognitive poetics</vt:lpstr>
      <vt:lpstr>Conceptual model/ cognitive model</vt:lpstr>
      <vt:lpstr>Worlds Within the text</vt:lpstr>
      <vt:lpstr>Features of Textual Worlds</vt:lpstr>
      <vt:lpstr>Elements of  textual world</vt:lpstr>
      <vt:lpstr>Slide 8</vt:lpstr>
      <vt:lpstr> Text Worlds As discourse framework </vt:lpstr>
      <vt:lpstr>Types of Discourse World</vt:lpstr>
      <vt:lpstr>Measuring Dimensions of Discourse world</vt:lpstr>
      <vt:lpstr>Sub world and Types </vt:lpstr>
      <vt:lpstr>Schema and script</vt:lpstr>
      <vt:lpstr>Mental space and types </vt:lpstr>
      <vt:lpstr>Action Chain - defined</vt:lpstr>
      <vt:lpstr>Action – chain - Described</vt:lpstr>
      <vt:lpstr>Conceptual Metaphor</vt:lpstr>
      <vt:lpstr>Processing Metaphor-mapping</vt:lpstr>
      <vt:lpstr>Reading Process</vt:lpstr>
      <vt:lpstr>Practice Lesson</vt:lpstr>
      <vt:lpstr>Practice Lesson</vt:lpstr>
      <vt:lpstr>Why Cognitive Poetics?</vt:lpstr>
      <vt:lpstr>What more to read</vt:lpstr>
      <vt:lpstr>Thanks for Being along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Cognitive Poetics </dc:title>
  <dc:creator>ravi kamra</dc:creator>
  <cp:lastModifiedBy>Vijay Patel</cp:lastModifiedBy>
  <cp:revision>61</cp:revision>
  <dcterms:created xsi:type="dcterms:W3CDTF">2020-08-12T08:30:16Z</dcterms:created>
  <dcterms:modified xsi:type="dcterms:W3CDTF">2025-05-06T07:09:33Z</dcterms:modified>
</cp:coreProperties>
</file>